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"/>
  </p:notesMasterIdLst>
  <p:sldIdLst>
    <p:sldId id="489" r:id="rId2"/>
    <p:sldId id="497" r:id="rId3"/>
    <p:sldId id="498" r:id="rId4"/>
    <p:sldId id="499" r:id="rId5"/>
    <p:sldId id="500" r:id="rId6"/>
    <p:sldId id="501" r:id="rId7"/>
  </p:sldIdLst>
  <p:sldSz cx="9528175" cy="6351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raa" initials="I" lastIdx="1" clrIdx="0">
    <p:extLst>
      <p:ext uri="{19B8F6BF-5375-455C-9EA6-DF929625EA0E}">
        <p15:presenceInfo xmlns:p15="http://schemas.microsoft.com/office/powerpoint/2012/main" userId="Isra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A9A9"/>
    <a:srgbClr val="EDDA87"/>
    <a:srgbClr val="C0A35D"/>
    <a:srgbClr val="C7A960"/>
    <a:srgbClr val="AF8432"/>
    <a:srgbClr val="9E9E9E"/>
    <a:srgbClr val="EBEBEB"/>
    <a:srgbClr val="9F9F9F"/>
    <a:srgbClr val="9A7C45"/>
    <a:srgbClr val="A78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6" autoAdjust="0"/>
    <p:restoredTop sz="94660"/>
  </p:normalViewPr>
  <p:slideViewPr>
    <p:cSldViewPr snapToGrid="0">
      <p:cViewPr varScale="1">
        <p:scale>
          <a:sx n="78" d="100"/>
          <a:sy n="78" d="100"/>
        </p:scale>
        <p:origin x="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AAF09-235E-41A7-9D4D-FE38C809E8D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5B812-346D-43E2-A93A-DC658E37F2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89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1076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2152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3229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4305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5381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6457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7533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861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613" y="1039485"/>
            <a:ext cx="8098949" cy="2211294"/>
          </a:xfrm>
        </p:spPr>
        <p:txBody>
          <a:bodyPr anchor="b"/>
          <a:lstStyle>
            <a:lvl1pPr algn="ctr"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022" y="3336055"/>
            <a:ext cx="7146131" cy="1533496"/>
          </a:xfrm>
        </p:spPr>
        <p:txBody>
          <a:bodyPr/>
          <a:lstStyle>
            <a:lvl1pPr marL="0" indent="0" algn="ctr">
              <a:buNone/>
              <a:defRPr sz="2223"/>
            </a:lvl1pPr>
            <a:lvl2pPr marL="423459" indent="0" algn="ctr">
              <a:buNone/>
              <a:defRPr sz="1852"/>
            </a:lvl2pPr>
            <a:lvl3pPr marL="846917" indent="0" algn="ctr">
              <a:buNone/>
              <a:defRPr sz="1667"/>
            </a:lvl3pPr>
            <a:lvl4pPr marL="1270376" indent="0" algn="ctr">
              <a:buNone/>
              <a:defRPr sz="1482"/>
            </a:lvl4pPr>
            <a:lvl5pPr marL="1693835" indent="0" algn="ctr">
              <a:buNone/>
              <a:defRPr sz="1482"/>
            </a:lvl5pPr>
            <a:lvl6pPr marL="2117293" indent="0" algn="ctr">
              <a:buNone/>
              <a:defRPr sz="1482"/>
            </a:lvl6pPr>
            <a:lvl7pPr marL="2540752" indent="0" algn="ctr">
              <a:buNone/>
              <a:defRPr sz="1482"/>
            </a:lvl7pPr>
            <a:lvl8pPr marL="2964210" indent="0" algn="ctr">
              <a:buNone/>
              <a:defRPr sz="1482"/>
            </a:lvl8pPr>
            <a:lvl9pPr marL="3387669" indent="0" algn="ctr">
              <a:buNone/>
              <a:defRPr sz="148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31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62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8601" y="338163"/>
            <a:ext cx="2054513" cy="53826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063" y="338163"/>
            <a:ext cx="6044436" cy="53826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7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71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00" y="1583488"/>
            <a:ext cx="8218051" cy="2642084"/>
          </a:xfrm>
        </p:spPr>
        <p:txBody>
          <a:bodyPr anchor="b"/>
          <a:lstStyle>
            <a:lvl1pPr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00" y="4250567"/>
            <a:ext cx="8218051" cy="1389409"/>
          </a:xfrm>
        </p:spPr>
        <p:txBody>
          <a:bodyPr/>
          <a:lstStyle>
            <a:lvl1pPr marL="0" indent="0">
              <a:buNone/>
              <a:defRPr sz="2223">
                <a:solidFill>
                  <a:schemeClr val="tx1"/>
                </a:solidFill>
              </a:defRPr>
            </a:lvl1pPr>
            <a:lvl2pPr marL="423459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2pPr>
            <a:lvl3pPr marL="84691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3pPr>
            <a:lvl4pPr marL="1270376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4pPr>
            <a:lvl5pPr marL="169383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5pPr>
            <a:lvl6pPr marL="2117293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6pPr>
            <a:lvl7pPr marL="2540752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7pPr>
            <a:lvl8pPr marL="296421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8pPr>
            <a:lvl9pPr marL="3387669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062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639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87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338165"/>
            <a:ext cx="8218051" cy="1227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304" y="1557022"/>
            <a:ext cx="4030864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304" y="2320094"/>
            <a:ext cx="4030864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639" y="1557022"/>
            <a:ext cx="4050715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639" y="2320094"/>
            <a:ext cx="4050715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18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02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29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715" y="914513"/>
            <a:ext cx="4823639" cy="4513744"/>
          </a:xfrm>
        </p:spPr>
        <p:txBody>
          <a:bodyPr/>
          <a:lstStyle>
            <a:lvl1pPr>
              <a:defRPr sz="2964"/>
            </a:lvl1pPr>
            <a:lvl2pPr>
              <a:defRPr sz="2593"/>
            </a:lvl2pPr>
            <a:lvl3pPr>
              <a:defRPr sz="2223"/>
            </a:lvl3pPr>
            <a:lvl4pPr>
              <a:defRPr sz="1852"/>
            </a:lvl4pPr>
            <a:lvl5pPr>
              <a:defRPr sz="1852"/>
            </a:lvl5pPr>
            <a:lvl6pPr>
              <a:defRPr sz="1852"/>
            </a:lvl6pPr>
            <a:lvl7pPr>
              <a:defRPr sz="1852"/>
            </a:lvl7pPr>
            <a:lvl8pPr>
              <a:defRPr sz="1852"/>
            </a:lvl8pPr>
            <a:lvl9pPr>
              <a:defRPr sz="18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02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0715" y="914513"/>
            <a:ext cx="4823639" cy="4513744"/>
          </a:xfrm>
        </p:spPr>
        <p:txBody>
          <a:bodyPr anchor="t"/>
          <a:lstStyle>
            <a:lvl1pPr marL="0" indent="0">
              <a:buNone/>
              <a:defRPr sz="2964"/>
            </a:lvl1pPr>
            <a:lvl2pPr marL="423459" indent="0">
              <a:buNone/>
              <a:defRPr sz="2593"/>
            </a:lvl2pPr>
            <a:lvl3pPr marL="846917" indent="0">
              <a:buNone/>
              <a:defRPr sz="2223"/>
            </a:lvl3pPr>
            <a:lvl4pPr marL="1270376" indent="0">
              <a:buNone/>
              <a:defRPr sz="1852"/>
            </a:lvl4pPr>
            <a:lvl5pPr marL="1693835" indent="0">
              <a:buNone/>
              <a:defRPr sz="1852"/>
            </a:lvl5pPr>
            <a:lvl6pPr marL="2117293" indent="0">
              <a:buNone/>
              <a:defRPr sz="1852"/>
            </a:lvl6pPr>
            <a:lvl7pPr marL="2540752" indent="0">
              <a:buNone/>
              <a:defRPr sz="1852"/>
            </a:lvl7pPr>
            <a:lvl8pPr marL="2964210" indent="0">
              <a:buNone/>
              <a:defRPr sz="1852"/>
            </a:lvl8pPr>
            <a:lvl9pPr marL="3387669" indent="0">
              <a:buNone/>
              <a:defRPr sz="185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3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062" y="338165"/>
            <a:ext cx="8218051" cy="122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62" y="1690816"/>
            <a:ext cx="8218051" cy="4030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062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56208" y="5886983"/>
            <a:ext cx="321575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9274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63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46917" rtl="0" eaLnBrk="1" latinLnBrk="0" hangingPunct="1">
        <a:lnSpc>
          <a:spcPct val="90000"/>
        </a:lnSpc>
        <a:spcBef>
          <a:spcPct val="0"/>
        </a:spcBef>
        <a:buNone/>
        <a:defRPr sz="40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729" indent="-211729" algn="l" defTabSz="846917" rtl="0" eaLnBrk="1" latinLnBrk="0" hangingPunct="1">
        <a:lnSpc>
          <a:spcPct val="90000"/>
        </a:lnSpc>
        <a:spcBef>
          <a:spcPts val="926"/>
        </a:spcBef>
        <a:buFont typeface="Arial" panose="020B0604020202020204" pitchFamily="34" charset="0"/>
        <a:buChar char="•"/>
        <a:defRPr sz="2593" kern="1200">
          <a:solidFill>
            <a:schemeClr val="tx1"/>
          </a:solidFill>
          <a:latin typeface="+mn-lt"/>
          <a:ea typeface="+mn-ea"/>
          <a:cs typeface="+mn-cs"/>
        </a:defRPr>
      </a:lvl1pPr>
      <a:lvl2pPr marL="63518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2pPr>
      <a:lvl3pPr marL="1058647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3pPr>
      <a:lvl4pPr marL="1482105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905564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329023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752481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3175940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59939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2345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846917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270376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693835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117293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540752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96421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38766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2A09A-7873-4D64-AB4E-90A6607D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330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FDCB-6DFA-442D-8E53-63456559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62" y="338165"/>
            <a:ext cx="8218051" cy="1039785"/>
          </a:xfrm>
        </p:spPr>
        <p:txBody>
          <a:bodyPr>
            <a:norm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المستوى المتقدم: معالجة الإشكاليات المعقدة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🎯</a:t>
            </a:r>
            <a:endParaRPr lang="en-GB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A3B1E-947A-4525-938E-B4FCC5113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377950"/>
            <a:ext cx="8218051" cy="4342890"/>
          </a:xfrm>
        </p:spPr>
        <p:txBody>
          <a:bodyPr/>
          <a:lstStyle/>
          <a:p>
            <a:pPr marL="342900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r-SA" sz="1400" b="1" kern="100" dirty="0">
                <a:solidFill>
                  <a:srgbClr val="AF8432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إشكاليات تعدد أصحاب الصفة</a:t>
            </a:r>
            <a:endParaRPr lang="en-GB" sz="1200" kern="100" dirty="0">
              <a:solidFill>
                <a:srgbClr val="AF8432"/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الموقف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تعدد المستحقين في التعويض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المشكلة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اختلاف مواقف المستحقين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الحل العملي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حصر جميع أصحاب الحق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إدخالهم في الدعوى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تنظيم التمثيل القانوني</a:t>
            </a: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914400" algn="l"/>
              </a:tabLst>
            </a:pP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Font typeface="+mj-lt"/>
              <a:buAutoNum type="arabicPeriod" startAt="2"/>
            </a:pPr>
            <a:r>
              <a:rPr lang="ar-SA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إشكاليات المصلحة المحتملة</a:t>
            </a:r>
            <a:endParaRPr lang="en-GB" sz="1400" b="1" kern="100" dirty="0">
              <a:solidFill>
                <a:srgbClr val="AF8432"/>
              </a:solidFill>
              <a:latin typeface="Aptos"/>
              <a:cs typeface="Arial" panose="020B0604020202020204" pitchFamily="34" charset="0"/>
            </a:endParaRPr>
          </a:p>
          <a:p>
            <a:pPr marL="0" indent="0" algn="r" rtl="1">
              <a:lnSpc>
                <a:spcPct val="115000"/>
              </a:lnSpc>
              <a:spcBef>
                <a:spcPts val="0"/>
              </a:spcBef>
              <a:buNone/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الموقف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: </a:t>
            </a: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دعاوى منع التعرض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التحدي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إثبات جدية التهديد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الحلول العملية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توثيق مقدمات التعرض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إثبات احتمالية الضرر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تقديم الأدلة الاحتياطية</a:t>
            </a:r>
          </a:p>
          <a:p>
            <a:pPr marL="457200" marR="0" lvl="1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14400" algn="l"/>
              </a:tabLst>
            </a:pP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🔑 </a:t>
            </a:r>
            <a:r>
              <a:rPr lang="ar-SA" sz="1400" b="1" kern="100" dirty="0">
                <a:solidFill>
                  <a:srgbClr val="AF8432"/>
                </a:solidFill>
                <a:latin typeface="Aptos"/>
                <a:cs typeface="Arial" panose="020B0604020202020204" pitchFamily="34" charset="0"/>
              </a:rPr>
              <a:t>مفتاح النجاح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المصلحة المحتملة تكفي إذا كان الغرض من الطلب الاحتياط لدفع ضرر محدق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algn="r" rt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4302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576E0-16AA-4C77-83AC-48CDE30F8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التقييم والتطبيقات العملية </a:t>
            </a:r>
            <a:r>
              <a:rPr lang="en-US" sz="18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📝</a:t>
            </a:r>
            <a:br>
              <a:rPr lang="en-GB" sz="1800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</a:br>
            <a:r>
              <a:rPr lang="ar-SA" sz="18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أولاً: التقييم المرحلي </a:t>
            </a:r>
            <a:r>
              <a:rPr lang="en-US" sz="18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📊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F5E9F-ACA5-4909-89F0-5A149BEFA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466850"/>
            <a:ext cx="8218051" cy="4743450"/>
          </a:xfrm>
        </p:spPr>
        <p:txBody>
          <a:bodyPr>
            <a:normAutofit fontScale="92500" lnSpcReduction="10000"/>
          </a:bodyPr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أولاً: التقييم المرحلي </a:t>
            </a:r>
            <a:r>
              <a:rPr lang="en-US" sz="1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📊</a:t>
            </a:r>
            <a:endParaRPr lang="en-GB" sz="1200" kern="100" dirty="0">
              <a:solidFill>
                <a:schemeClr val="accent4">
                  <a:lumMod val="75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تحليل حالات عملية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الحالة الأولى: شركة تضامن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الوقائع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شريك متضامن توفي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ترك ورثة قُصّر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الشركة مستمرة في نشاطها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indent="-342900" algn="r" rtl="1">
              <a:lnSpc>
                <a:spcPct val="12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المطلوب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: 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تحديد صاحب الصفة في تمثيل الورثة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بيان المصلحة في استمرار الشركة أو تصفيتها</a:t>
            </a:r>
          </a:p>
          <a:p>
            <a:pPr marL="457200" marR="0" lvl="1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914400" algn="l"/>
              </a:tabLst>
            </a:pP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solidFill>
                  <a:schemeClr val="accent4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💡</a:t>
            </a:r>
            <a:r>
              <a:rPr lang="en-US" sz="1400" kern="100" dirty="0">
                <a:solidFill>
                  <a:schemeClr val="accent4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إرشاد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لاحظ العلاقة بين الصفة في الدعوى والولاية على القُصّر</a:t>
            </a: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lnSpc>
                <a:spcPct val="125000"/>
              </a:lnSpc>
              <a:spcBef>
                <a:spcPts val="0"/>
              </a:spcBef>
              <a:buNone/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الحالة الثانية: نزاع إداري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342900" indent="-342900" algn="r" rtl="1">
              <a:lnSpc>
                <a:spcPct val="12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الوقائع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: 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قرار إداري بنقل موظف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تأثر زملاؤه في العمل بالقرار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مرور 45 يوماً على صدور القرار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indent="-342900" algn="r" rtl="1">
              <a:lnSpc>
                <a:spcPct val="125000"/>
              </a:lnSpc>
              <a:spcBef>
                <a:spcPts val="0"/>
              </a:spcBef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المطلوب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: 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تحديد من له صفة الطعن في القرار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بيان شروط المصلحة في الطعن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252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A4443-DEAB-4799-9141-29A6D5410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التقييم والتطبيقات العملية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📝</a:t>
            </a:r>
            <a:br>
              <a:rPr lang="en-GB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</a:b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ثانياً: التطبيقات العملية المتقدمة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🔄</a:t>
            </a:r>
            <a:endParaRPr lang="en-GB" sz="2400" b="1" kern="100" dirty="0">
              <a:solidFill>
                <a:schemeClr val="accent2">
                  <a:lumMod val="75000"/>
                </a:schemeClr>
              </a:solidFill>
              <a:latin typeface="Aptos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A82CB-B46D-4D94-A0E0-AF92DFF25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676400"/>
            <a:ext cx="8218051" cy="4470400"/>
          </a:xfrm>
        </p:spPr>
        <p:txBody>
          <a:bodyPr>
            <a:normAutofit lnSpcReduction="10000"/>
          </a:bodyPr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ثانياً: التطبيقات العملية المتقدمة </a:t>
            </a:r>
            <a:r>
              <a:rPr lang="en-US" sz="1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🔄</a:t>
            </a:r>
            <a:endParaRPr lang="en-GB" sz="1200" kern="100" dirty="0">
              <a:solidFill>
                <a:schemeClr val="accent4">
                  <a:lumMod val="75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131171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صياغة المذكرات القانونية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تمرين عملي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إعداد دفع بانعدام الصفة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العناصر الرئيسية</a:t>
            </a:r>
            <a:r>
              <a:rPr lang="en-US" sz="1400" kern="100" dirty="0">
                <a:solidFill>
                  <a:schemeClr val="accent4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solidFill>
                <a:schemeClr val="accent4">
                  <a:lumMod val="75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تحديد أساس الدفع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بيان السند النظامي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إيراد الأدلة المؤيدة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⚠️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تنبيه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يجب التفريق بين الدفع بانعدام الصفة والدفع بعدم قبول الدعوى</a:t>
            </a: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131171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معالجة التغيرات أثناء الدعوى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0" indent="0" algn="r" rtl="1">
              <a:lnSpc>
                <a:spcPct val="125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حالات تطبيقية</a:t>
            </a:r>
            <a:r>
              <a:rPr lang="en-US" sz="1400" b="1" kern="100" dirty="0">
                <a:solidFill>
                  <a:schemeClr val="accent4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:</a:t>
            </a:r>
            <a:endParaRPr lang="en-GB" sz="1400" b="1" kern="100" dirty="0">
              <a:solidFill>
                <a:schemeClr val="accent4">
                  <a:lumMod val="75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اندماج شركات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تغير الصفة القانونية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انتقال الحقوق والالتزامات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تصحيح شكل الدعوى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وفاة أحد الأطراف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إجراءات إيقاف الدعوى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حصر الورثة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تصحيح الصفة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804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E18C3-38D7-4403-BF0B-1DBDEF3F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التقييم والتطبيقات العملية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📝</a:t>
            </a:r>
            <a:br>
              <a:rPr lang="en-GB" sz="2400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</a:br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ثالثاً: التقييم النهائي الشامل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📈</a:t>
            </a:r>
            <a:endParaRPr lang="en-GB" sz="2400" b="1" kern="100" dirty="0">
              <a:solidFill>
                <a:schemeClr val="accent2">
                  <a:lumMod val="75000"/>
                </a:schemeClr>
              </a:solidFill>
              <a:latin typeface="Aptos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CD4E0-5757-4D50-88D5-0C0B0ED81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ar-SA" sz="14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اختبار المعرفة النظرية</a:t>
            </a:r>
            <a:endParaRPr lang="en-GB" sz="1200" kern="100" dirty="0">
              <a:solidFill>
                <a:schemeClr val="accent4">
                  <a:lumMod val="75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أسئلة موضوعية حول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endParaRPr lang="en-GB" sz="1200" b="1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شروط الصفة والمصلحة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حالات انعدام الصفة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أنواع المصلحة</a:t>
            </a: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indent="-342900" algn="r" rtl="1">
              <a:lnSpc>
                <a:spcPct val="115000"/>
              </a:lnSpc>
              <a:spcBef>
                <a:spcPts val="0"/>
              </a:spcBef>
              <a:buSzPts val="1000"/>
              <a:buFont typeface="+mj-lt"/>
              <a:buAutoNum type="arabicPeriod" startAt="2"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التقييم العملي</a:t>
            </a:r>
            <a:endParaRPr lang="en-GB" sz="1400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0" indent="0" algn="r" rtl="1">
              <a:lnSpc>
                <a:spcPct val="115000"/>
              </a:lnSpc>
              <a:spcBef>
                <a:spcPts val="0"/>
              </a:spcBef>
              <a:buSzPts val="1000"/>
              <a:buNone/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مشروع تطبيقي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: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تحليل ملف قضية كاملة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تحديد إشكاليات الصفة والمصلحة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اقتراح الحلول المناسبة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algn="r" rt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711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554D7-CE33-448A-B51E-1C88A6A5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رابعاً: الربط مع الوحدة القادمة </a:t>
            </a:r>
            <a:r>
              <a:rPr lang="en-US" sz="2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🔄</a:t>
            </a:r>
            <a:endParaRPr lang="en-GB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CB2E8-C463-469D-818D-B9176585D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339849"/>
            <a:ext cx="8218051" cy="4673573"/>
          </a:xfrm>
        </p:spPr>
        <p:txBody>
          <a:bodyPr>
            <a:normAutofit fontScale="92500" lnSpcReduction="10000"/>
          </a:bodyPr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🔍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لماذا الربط مهم؟</a:t>
            </a:r>
            <a:r>
              <a:rPr lang="ar-SA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الأهلية الإجرائية (موضوع الوحدة القادمة) تكمل موضوع الصفة والمصلحة في تحديد صحة الخصومة القضائية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  <a:endParaRPr lang="ar-SA" sz="1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Segoe UI Emoji" panose="020B0502040204020203" pitchFamily="34" charset="0"/>
              </a:rPr>
              <a:t>نقاط الربط الرئيسية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Segoe UI Emoji" panose="020B0502040204020203" pitchFamily="34" charset="0"/>
              </a:rPr>
              <a:t>: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Segoe UI Emoji" panose="020B0502040204020203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العلاقة بين الصفة والأهلية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أثر نقص الأهلية على المصلحة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التمثيل القانوني في حالات نقص الأهلية</a:t>
            </a: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خامساً: نصائح ختامية للممارسة </a:t>
            </a:r>
            <a:r>
              <a:rPr lang="en-US" sz="1400" b="1" kern="100" dirty="0">
                <a:solidFill>
                  <a:schemeClr val="accent2">
                    <a:lumMod val="75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💡</a:t>
            </a:r>
            <a:endParaRPr lang="en-GB" sz="1200" kern="100" dirty="0">
              <a:solidFill>
                <a:schemeClr val="accent2">
                  <a:lumMod val="75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lvl="0" algn="r" rtl="1">
              <a:lnSpc>
                <a:spcPct val="115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Segoe UI Emoji" panose="020B0502040204020203" pitchFamily="34" charset="0"/>
              </a:rPr>
              <a:t>قبل رفع الدعوى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Segoe UI Emoji" panose="020B0502040204020203" pitchFamily="34" charset="0"/>
              </a:rPr>
              <a:t>: 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Segoe UI Emoji" panose="020B0502040204020203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تحقق من الصفة والمصلحة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جمع المستندات المؤيدة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دراسة السوابق القضائية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lvl="0" algn="r" rtl="1">
              <a:lnSpc>
                <a:spcPct val="115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Segoe UI Emoji" panose="020B0502040204020203" pitchFamily="34" charset="0"/>
              </a:rPr>
              <a:t>أثناء نظر الدعوى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Segoe UI Emoji" panose="020B0502040204020203" pitchFamily="34" charset="0"/>
              </a:rPr>
              <a:t>: 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Segoe UI Emoji" panose="020B0502040204020203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متابعة استمرار الصفة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توثيق المصلحة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الاستعداد للطوارئ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lvl="0" algn="r" rtl="1">
              <a:lnSpc>
                <a:spcPct val="115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Segoe UI Emoji" panose="020B0502040204020203" pitchFamily="34" charset="0"/>
              </a:rPr>
              <a:t>بعد صدور الحكم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Segoe UI Emoji" panose="020B0502040204020203" pitchFamily="34" charset="0"/>
              </a:rPr>
              <a:t>: 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Segoe UI Emoji" panose="020B0502040204020203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تحليل أسباب الحكم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تحديد أثر الحكم على الصفة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توثيق التجربة للمستقبل</a:t>
            </a:r>
          </a:p>
          <a:p>
            <a:pPr marL="457200" marR="0" lvl="1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914400" algn="l"/>
              </a:tabLst>
            </a:pP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🎯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Segoe UI Emoji" panose="020B0502040204020203" pitchFamily="34" charset="0"/>
              </a:rPr>
              <a:t>هدف الوحدة النهائي</a:t>
            </a:r>
            <a:r>
              <a:rPr lang="en-US" sz="1400" b="1" kern="100" dirty="0">
                <a:solidFill>
                  <a:schemeClr val="accent4">
                    <a:lumMod val="50000"/>
                  </a:schemeClr>
                </a:solidFill>
                <a:latin typeface="Segoe UI Emoji" panose="020B0502040204020203" pitchFamily="34" charset="0"/>
              </a:rPr>
              <a:t>: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تمكينك من التعامل باحترافية مع جميع جوانب الصفة والمصلحة في الدعاوى المختلفة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350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1900</TotalTime>
  <Words>412</Words>
  <Application>Microsoft Office PowerPoint</Application>
  <PresentationFormat>Custom</PresentationFormat>
  <Paragraphs>96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Courier New</vt:lpstr>
      <vt:lpstr>Segoe UI Emoji</vt:lpstr>
      <vt:lpstr>Symbol</vt:lpstr>
      <vt:lpstr>Office Theme</vt:lpstr>
      <vt:lpstr> </vt:lpstr>
      <vt:lpstr>المستوى المتقدم: معالجة الإشكاليات المعقدة 🎯</vt:lpstr>
      <vt:lpstr>التقييم والتطبيقات العملية 📝 أولاً: التقييم المرحلي 📊</vt:lpstr>
      <vt:lpstr>التقييم والتطبيقات العملية 📝 ثانياً: التطبيقات العملية المتقدمة 🔄</vt:lpstr>
      <vt:lpstr>التقييم والتطبيقات العملية 📝 ثالثاً: التقييم النهائي الشامل 📈</vt:lpstr>
      <vt:lpstr>رابعاً: الربط مع الوحدة القادمة 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Israa</dc:creator>
  <cp:lastModifiedBy>Israa</cp:lastModifiedBy>
  <cp:revision>313</cp:revision>
  <dcterms:created xsi:type="dcterms:W3CDTF">2024-11-25T19:40:16Z</dcterms:created>
  <dcterms:modified xsi:type="dcterms:W3CDTF">2024-12-04T21:03:59Z</dcterms:modified>
</cp:coreProperties>
</file>